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58" r:id="rId3"/>
    <p:sldId id="276" r:id="rId4"/>
    <p:sldId id="261" r:id="rId5"/>
    <p:sldId id="259" r:id="rId6"/>
    <p:sldId id="262" r:id="rId7"/>
    <p:sldId id="265" r:id="rId8"/>
    <p:sldId id="268" r:id="rId9"/>
    <p:sldId id="266" r:id="rId10"/>
    <p:sldId id="260" r:id="rId11"/>
    <p:sldId id="277" r:id="rId12"/>
    <p:sldId id="278" r:id="rId13"/>
    <p:sldId id="271" r:id="rId14"/>
    <p:sldId id="272"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53394-7C86-4022-BFAB-140985631821}" type="datetimeFigureOut">
              <a:rPr lang="en-US" smtClean="0"/>
              <a:t>5/1/2015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F69F3-9762-45B6-809E-BEBDB330025A}" type="slidenum">
              <a:rPr lang="en-US" smtClean="0"/>
              <a:t>‹#›</a:t>
            </a:fld>
            <a:endParaRPr lang="en-US"/>
          </a:p>
        </p:txBody>
      </p:sp>
    </p:spTree>
    <p:extLst>
      <p:ext uri="{BB962C8B-B14F-4D97-AF65-F5344CB8AC3E}">
        <p14:creationId xmlns:p14="http://schemas.microsoft.com/office/powerpoint/2010/main" val="99796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69F3-9762-45B6-809E-BEBDB330025A}" type="slidenum">
              <a:rPr lang="en-US" smtClean="0"/>
              <a:t>4</a:t>
            </a:fld>
            <a:endParaRPr lang="en-US"/>
          </a:p>
        </p:txBody>
      </p:sp>
    </p:spTree>
    <p:extLst>
      <p:ext uri="{BB962C8B-B14F-4D97-AF65-F5344CB8AC3E}">
        <p14:creationId xmlns:p14="http://schemas.microsoft.com/office/powerpoint/2010/main" val="376559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69F3-9762-45B6-809E-BEBDB330025A}" type="slidenum">
              <a:rPr lang="en-US" smtClean="0"/>
              <a:t>5</a:t>
            </a:fld>
            <a:endParaRPr lang="en-US"/>
          </a:p>
        </p:txBody>
      </p:sp>
    </p:spTree>
    <p:extLst>
      <p:ext uri="{BB962C8B-B14F-4D97-AF65-F5344CB8AC3E}">
        <p14:creationId xmlns:p14="http://schemas.microsoft.com/office/powerpoint/2010/main" val="373519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911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80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82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810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02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6177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680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302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3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031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688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28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8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57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00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55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310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pPr/>
              <a:t>5/1/2015</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7185917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us.total.com/en-us/making-energy-better/new-energi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Brandon Patterson</a:t>
            </a:r>
            <a:br>
              <a:rPr lang="en-US" dirty="0" smtClean="0"/>
            </a:br>
            <a:r>
              <a:rPr lang="en-US" dirty="0" smtClean="0"/>
              <a:t>Term Project</a:t>
            </a:r>
            <a:endParaRPr lang="en-US" dirty="0"/>
          </a:p>
        </p:txBody>
      </p:sp>
      <p:sp>
        <p:nvSpPr>
          <p:cNvPr id="3" name="Subtitle 2"/>
          <p:cNvSpPr>
            <a:spLocks noGrp="1"/>
          </p:cNvSpPr>
          <p:nvPr>
            <p:ph type="subTitle" idx="1"/>
          </p:nvPr>
        </p:nvSpPr>
        <p:spPr/>
        <p:txBody>
          <a:bodyPr>
            <a:normAutofit lnSpcReduction="10000"/>
          </a:bodyPr>
          <a:lstStyle/>
          <a:p>
            <a:r>
              <a:rPr lang="en-US" dirty="0" smtClean="0"/>
              <a:t>Biomass Development</a:t>
            </a:r>
          </a:p>
          <a:p>
            <a:r>
              <a:rPr lang="en-US" dirty="0" smtClean="0"/>
              <a:t>FORY 5480 </a:t>
            </a:r>
          </a:p>
          <a:p>
            <a:r>
              <a:rPr lang="en-US" dirty="0" smtClean="0"/>
              <a:t>Auburn University</a:t>
            </a:r>
            <a:endParaRPr lang="en-US" dirty="0"/>
          </a:p>
        </p:txBody>
      </p:sp>
    </p:spTree>
    <p:extLst>
      <p:ext uri="{BB962C8B-B14F-4D97-AF65-F5344CB8AC3E}">
        <p14:creationId xmlns:p14="http://schemas.microsoft.com/office/powerpoint/2010/main" val="455915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4343400" cy="369332"/>
          </a:xfrm>
          <a:prstGeom prst="rect">
            <a:avLst/>
          </a:prstGeom>
          <a:noFill/>
        </p:spPr>
        <p:txBody>
          <a:bodyPr wrap="square" rtlCol="0">
            <a:spAutoFit/>
          </a:bodyPr>
          <a:lstStyle/>
          <a:p>
            <a:pPr algn="ctr"/>
            <a:r>
              <a:rPr lang="en-US" dirty="0" smtClean="0"/>
              <a:t>Spatial Challenge</a:t>
            </a:r>
            <a:endParaRPr lang="en-US" dirty="0"/>
          </a:p>
        </p:txBody>
      </p:sp>
      <p:sp>
        <p:nvSpPr>
          <p:cNvPr id="3" name="TextBox 2"/>
          <p:cNvSpPr txBox="1"/>
          <p:nvPr/>
        </p:nvSpPr>
        <p:spPr>
          <a:xfrm>
            <a:off x="1219200" y="990600"/>
            <a:ext cx="7010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best solution to decide which cities are within the appropriate harvest range is by the number of cities which are closest to each interstate accomplished by a spatial analysis which is performed using a select by location proximity analysis on the cities with the highest population</a:t>
            </a:r>
          </a:p>
          <a:p>
            <a:pPr marL="285750" indent="-285750">
              <a:buFont typeface="Arial" panose="020B0604020202020204" pitchFamily="34" charset="0"/>
              <a:buChar char="•"/>
            </a:pPr>
            <a:r>
              <a:rPr lang="en-US" dirty="0" smtClean="0"/>
              <a:t>The interstate solution is best for most efficiency but the other roads do provide access to areas of high harvest that lie outside of the easy solution</a:t>
            </a:r>
          </a:p>
          <a:p>
            <a:pPr marL="285750" indent="-285750">
              <a:buFont typeface="Arial" panose="020B0604020202020204" pitchFamily="34" charset="0"/>
              <a:buChar char="•"/>
            </a:pPr>
            <a:r>
              <a:rPr lang="en-US" dirty="0" smtClean="0"/>
              <a:t>The biomass availability map serves as a base map for comparison purposes</a:t>
            </a:r>
          </a:p>
          <a:p>
            <a:endParaRPr lang="en-US" dirty="0"/>
          </a:p>
        </p:txBody>
      </p:sp>
    </p:spTree>
    <p:extLst>
      <p:ext uri="{BB962C8B-B14F-4D97-AF65-F5344CB8AC3E}">
        <p14:creationId xmlns:p14="http://schemas.microsoft.com/office/powerpoint/2010/main" val="2179170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518" y="304800"/>
            <a:ext cx="4326082" cy="5598459"/>
          </a:xfrm>
          <a:prstGeom prst="rect">
            <a:avLst/>
          </a:prstGeom>
        </p:spPr>
      </p:pic>
      <p:sp>
        <p:nvSpPr>
          <p:cNvPr id="4" name="TextBox 3"/>
          <p:cNvSpPr txBox="1"/>
          <p:nvPr/>
        </p:nvSpPr>
        <p:spPr>
          <a:xfrm>
            <a:off x="2379518" y="5934670"/>
            <a:ext cx="4487141" cy="923330"/>
          </a:xfrm>
          <a:prstGeom prst="rect">
            <a:avLst/>
          </a:prstGeom>
          <a:noFill/>
        </p:spPr>
        <p:txBody>
          <a:bodyPr wrap="square" rtlCol="0">
            <a:spAutoFit/>
          </a:bodyPr>
          <a:lstStyle/>
          <a:p>
            <a:pPr algn="ctr"/>
            <a:r>
              <a:rPr lang="en-US" dirty="0" smtClean="0"/>
              <a:t>Buffer area of 20 miles and the counties that intersect the radius from the biomass availability</a:t>
            </a:r>
            <a:endParaRPr lang="en-US" dirty="0"/>
          </a:p>
        </p:txBody>
      </p:sp>
    </p:spTree>
    <p:extLst>
      <p:ext uri="{BB962C8B-B14F-4D97-AF65-F5344CB8AC3E}">
        <p14:creationId xmlns:p14="http://schemas.microsoft.com/office/powerpoint/2010/main" val="1597212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33400"/>
            <a:ext cx="4357255" cy="5638800"/>
          </a:xfrm>
          <a:prstGeom prst="rect">
            <a:avLst/>
          </a:prstGeom>
        </p:spPr>
      </p:pic>
      <p:sp>
        <p:nvSpPr>
          <p:cNvPr id="3" name="TextBox 2"/>
          <p:cNvSpPr txBox="1"/>
          <p:nvPr/>
        </p:nvSpPr>
        <p:spPr>
          <a:xfrm>
            <a:off x="228600" y="762000"/>
            <a:ext cx="1905000" cy="2862322"/>
          </a:xfrm>
          <a:prstGeom prst="rect">
            <a:avLst/>
          </a:prstGeom>
          <a:noFill/>
        </p:spPr>
        <p:txBody>
          <a:bodyPr wrap="square" rtlCol="0">
            <a:spAutoFit/>
          </a:bodyPr>
          <a:lstStyle/>
          <a:p>
            <a:r>
              <a:rPr lang="en-US" dirty="0" smtClean="0"/>
              <a:t>Using a select by location parameter of the four cities with the highest population in Alabama which also fall within the 20 mile buffer limit</a:t>
            </a:r>
            <a:endParaRPr lang="en-US" dirty="0"/>
          </a:p>
        </p:txBody>
      </p:sp>
      <p:sp>
        <p:nvSpPr>
          <p:cNvPr id="4" name="TextBox 3"/>
          <p:cNvSpPr txBox="1"/>
          <p:nvPr/>
        </p:nvSpPr>
        <p:spPr>
          <a:xfrm>
            <a:off x="7162800" y="762000"/>
            <a:ext cx="1905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Montgomery</a:t>
            </a:r>
          </a:p>
          <a:p>
            <a:pPr marL="285750" indent="-285750">
              <a:buFont typeface="Arial" panose="020B0604020202020204" pitchFamily="34" charset="0"/>
              <a:buChar char="•"/>
            </a:pPr>
            <a:r>
              <a:rPr lang="en-US" dirty="0" smtClean="0"/>
              <a:t>Birmingham</a:t>
            </a:r>
          </a:p>
          <a:p>
            <a:pPr marL="285750" indent="-285750">
              <a:buFont typeface="Arial" panose="020B0604020202020204" pitchFamily="34" charset="0"/>
              <a:buChar char="•"/>
            </a:pPr>
            <a:r>
              <a:rPr lang="en-US" dirty="0" smtClean="0"/>
              <a:t>Mobile</a:t>
            </a:r>
          </a:p>
          <a:p>
            <a:pPr marL="285750" indent="-285750">
              <a:buFont typeface="Arial" panose="020B0604020202020204" pitchFamily="34" charset="0"/>
              <a:buChar char="•"/>
            </a:pPr>
            <a:r>
              <a:rPr lang="en-US" dirty="0" smtClean="0"/>
              <a:t>Huntsville</a:t>
            </a:r>
          </a:p>
          <a:p>
            <a:pPr marL="285750" indent="-285750">
              <a:buFont typeface="Arial" panose="020B0604020202020204" pitchFamily="34" charset="0"/>
              <a:buChar char="•"/>
            </a:pPr>
            <a:r>
              <a:rPr lang="en-US" dirty="0" smtClean="0"/>
              <a:t>All would serve as distribution centers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3646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9067800" cy="523220"/>
          </a:xfrm>
          <a:prstGeom prst="rect">
            <a:avLst/>
          </a:prstGeom>
          <a:noFill/>
        </p:spPr>
        <p:txBody>
          <a:bodyPr wrap="square" rtlCol="0">
            <a:spAutoFit/>
          </a:bodyPr>
          <a:lstStyle/>
          <a:p>
            <a:pPr algn="ctr"/>
            <a:r>
              <a:rPr lang="en-US" sz="2800" dirty="0" smtClean="0"/>
              <a:t>Conclusion</a:t>
            </a:r>
            <a:endParaRPr lang="en-US" sz="2800" dirty="0"/>
          </a:p>
        </p:txBody>
      </p:sp>
      <p:sp>
        <p:nvSpPr>
          <p:cNvPr id="3" name="TextBox 2"/>
          <p:cNvSpPr txBox="1"/>
          <p:nvPr/>
        </p:nvSpPr>
        <p:spPr>
          <a:xfrm>
            <a:off x="457200" y="990600"/>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Many areas are possible to develop with either high biomass potential, good access to move product, or a medium-high population for job development</a:t>
            </a:r>
          </a:p>
          <a:p>
            <a:pPr marL="285750" indent="-285750">
              <a:buFont typeface="Arial" panose="020B0604020202020204" pitchFamily="34" charset="0"/>
              <a:buChar char="•"/>
            </a:pPr>
            <a:r>
              <a:rPr lang="en-US" dirty="0" smtClean="0"/>
              <a:t>There </a:t>
            </a:r>
            <a:r>
              <a:rPr lang="en-US" dirty="0" smtClean="0"/>
              <a:t>is already quite a bit of development going on in the state, however there are still areas that could stand to be harvested to continue the process of biomass production as it will more than likely be needed in the near future</a:t>
            </a:r>
          </a:p>
          <a:p>
            <a:pPr marL="285750" indent="-285750">
              <a:buFont typeface="Arial" panose="020B0604020202020204" pitchFamily="34" charset="0"/>
              <a:buChar char="•"/>
            </a:pPr>
            <a:r>
              <a:rPr lang="en-US" dirty="0" smtClean="0"/>
              <a:t>Biomass is used in a lot of pursuits, and it is also a renewable energy source as research is being done into it for fossil </a:t>
            </a:r>
            <a:r>
              <a:rPr lang="en-US" dirty="0" smtClean="0"/>
              <a:t>fuels</a:t>
            </a:r>
          </a:p>
          <a:p>
            <a:pPr marL="285750" indent="-285750">
              <a:buFont typeface="Arial" panose="020B0604020202020204" pitchFamily="34" charset="0"/>
              <a:buChar char="•"/>
            </a:pPr>
            <a:r>
              <a:rPr lang="en-US" dirty="0" smtClean="0"/>
              <a:t>Montgomery, Birmingham, Mobile, Huntsville, would all serve </a:t>
            </a:r>
            <a:r>
              <a:rPr lang="en-US" dirty="0"/>
              <a:t>as distribution </a:t>
            </a:r>
            <a:r>
              <a:rPr lang="en-US" dirty="0" smtClean="0"/>
              <a:t>centers with easy access to the interstate</a:t>
            </a:r>
          </a:p>
          <a:p>
            <a:pPr marL="285750" indent="-285750">
              <a:buFont typeface="Arial" panose="020B0604020202020204" pitchFamily="34" charset="0"/>
              <a:buChar char="•"/>
            </a:pPr>
            <a:r>
              <a:rPr lang="en-US" dirty="0"/>
              <a:t>Sections above the Mobile area, to the east of Birmingham, and the northeast of </a:t>
            </a:r>
            <a:r>
              <a:rPr lang="en-US" dirty="0" smtClean="0"/>
              <a:t>Huntsville </a:t>
            </a:r>
            <a:r>
              <a:rPr lang="en-US" dirty="0"/>
              <a:t>provide the best areas for high biomass potential, easy access to infrastructure (for Mobile that includes auxiliary roads), and high population centers for job growth and </a:t>
            </a:r>
            <a:r>
              <a:rPr lang="en-US" dirty="0" smtClean="0"/>
              <a:t>development</a:t>
            </a: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113463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381000"/>
          </a:xfrm>
          <a:prstGeom prst="rect">
            <a:avLst/>
          </a:prstGeom>
          <a:noFill/>
        </p:spPr>
        <p:txBody>
          <a:bodyPr wrap="square" rtlCol="0">
            <a:spAutoFit/>
          </a:bodyPr>
          <a:lstStyle/>
          <a:p>
            <a:pPr algn="ctr"/>
            <a:r>
              <a:rPr lang="en-US" dirty="0" smtClean="0"/>
              <a:t>Functions Used</a:t>
            </a:r>
            <a:endParaRPr lang="en-US" dirty="0"/>
          </a:p>
        </p:txBody>
      </p:sp>
      <p:sp>
        <p:nvSpPr>
          <p:cNvPr id="4" name="TextBox 3"/>
          <p:cNvSpPr txBox="1"/>
          <p:nvPr/>
        </p:nvSpPr>
        <p:spPr>
          <a:xfrm>
            <a:off x="381000" y="838200"/>
            <a:ext cx="8382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Reclassification used to develop a ranking system for biomass availability from the biomass layer</a:t>
            </a:r>
          </a:p>
          <a:p>
            <a:pPr marL="285750" indent="-285750">
              <a:buFont typeface="Arial" panose="020B0604020202020204" pitchFamily="34" charset="0"/>
              <a:buChar char="•"/>
            </a:pPr>
            <a:r>
              <a:rPr lang="en-US" dirty="0" smtClean="0"/>
              <a:t>Buffer zone used to delineate areas of harvest within 20 miles of an interstate</a:t>
            </a:r>
          </a:p>
          <a:p>
            <a:pPr marL="285750" indent="-285750">
              <a:buFont typeface="Arial" panose="020B0604020202020204" pitchFamily="34" charset="0"/>
              <a:buChar char="•"/>
            </a:pPr>
            <a:r>
              <a:rPr lang="en-US" dirty="0" smtClean="0"/>
              <a:t>Intersect used to join the biomass ranking layer with the buffer layer to meet two of the criteria</a:t>
            </a:r>
          </a:p>
          <a:p>
            <a:pPr marL="285750" indent="-285750">
              <a:buFont typeface="Arial" panose="020B0604020202020204" pitchFamily="34" charset="0"/>
              <a:buChar char="•"/>
            </a:pPr>
            <a:r>
              <a:rPr lang="en-US" dirty="0" smtClean="0"/>
              <a:t>Select by location used as a form of proximity analysis for the four cities with the highest population in the state in order to meet the third criteria of high </a:t>
            </a:r>
            <a:r>
              <a:rPr lang="en-US" dirty="0" smtClean="0"/>
              <a:t>population</a:t>
            </a:r>
          </a:p>
        </p:txBody>
      </p:sp>
    </p:spTree>
    <p:extLst>
      <p:ext uri="{BB962C8B-B14F-4D97-AF65-F5344CB8AC3E}">
        <p14:creationId xmlns:p14="http://schemas.microsoft.com/office/powerpoint/2010/main" val="1083971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369332"/>
          </a:xfrm>
          <a:prstGeom prst="rect">
            <a:avLst/>
          </a:prstGeom>
          <a:noFill/>
        </p:spPr>
        <p:txBody>
          <a:bodyPr wrap="square" rtlCol="0">
            <a:spAutoFit/>
          </a:bodyPr>
          <a:lstStyle/>
          <a:p>
            <a:pPr algn="ctr"/>
            <a:r>
              <a:rPr lang="en-US" dirty="0" smtClean="0"/>
              <a:t>References</a:t>
            </a:r>
            <a:endParaRPr lang="en-US" dirty="0"/>
          </a:p>
        </p:txBody>
      </p:sp>
      <p:sp>
        <p:nvSpPr>
          <p:cNvPr id="3" name="TextBox 2"/>
          <p:cNvSpPr txBox="1"/>
          <p:nvPr/>
        </p:nvSpPr>
        <p:spPr>
          <a:xfrm>
            <a:off x="609600" y="750332"/>
            <a:ext cx="8153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Maribeth</a:t>
            </a:r>
            <a:r>
              <a:rPr lang="en-US" dirty="0" smtClean="0"/>
              <a:t> Price dataset</a:t>
            </a:r>
          </a:p>
          <a:p>
            <a:pPr marL="285750" indent="-285750">
              <a:buFont typeface="Arial" panose="020B0604020202020204" pitchFamily="34" charset="0"/>
              <a:buChar char="•"/>
            </a:pPr>
            <a:r>
              <a:rPr lang="en-US" dirty="0" smtClean="0"/>
              <a:t>Biomass data from previous years</a:t>
            </a:r>
          </a:p>
          <a:p>
            <a:pPr marL="285750" indent="-285750">
              <a:buFont typeface="Arial" panose="020B0604020202020204" pitchFamily="34" charset="0"/>
              <a:buChar char="•"/>
            </a:pPr>
            <a:r>
              <a:rPr lang="en-US" dirty="0">
                <a:hlinkClick r:id="rId2"/>
              </a:rPr>
              <a:t>http://</a:t>
            </a:r>
            <a:r>
              <a:rPr lang="en-US" dirty="0" smtClean="0">
                <a:hlinkClick r:id="rId2"/>
              </a:rPr>
              <a:t>us.total.com/en-us/making-energy-better/new-energies</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00532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326321"/>
          </a:xfrm>
        </p:spPr>
        <p:txBody>
          <a:bodyPr/>
          <a:lstStyle/>
          <a:p>
            <a:r>
              <a:rPr lang="en-US" dirty="0" smtClean="0"/>
              <a:t>End</a:t>
            </a:r>
            <a:endParaRPr lang="en-US" dirty="0"/>
          </a:p>
        </p:txBody>
      </p:sp>
    </p:spTree>
    <p:extLst>
      <p:ext uri="{BB962C8B-B14F-4D97-AF65-F5344CB8AC3E}">
        <p14:creationId xmlns:p14="http://schemas.microsoft.com/office/powerpoint/2010/main" val="1128110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9200"/>
            <a:ext cx="91440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Determine areas of availability suitable for biomass development in the state of AL</a:t>
            </a:r>
          </a:p>
          <a:p>
            <a:pPr marL="285750" indent="-285750">
              <a:buFont typeface="Arial" panose="020B0604020202020204" pitchFamily="34" charset="0"/>
              <a:buChar char="•"/>
            </a:pPr>
            <a:r>
              <a:rPr lang="en-US" sz="2400" dirty="0" smtClean="0"/>
              <a:t>Could lead to job development for many towns</a:t>
            </a:r>
          </a:p>
          <a:p>
            <a:pPr marL="285750" indent="-285750">
              <a:buFont typeface="Arial" panose="020B0604020202020204" pitchFamily="34" charset="0"/>
              <a:buChar char="•"/>
            </a:pPr>
            <a:r>
              <a:rPr lang="en-US" sz="2400" dirty="0" smtClean="0"/>
              <a:t>3 criterion are involved</a:t>
            </a:r>
          </a:p>
          <a:p>
            <a:pPr marL="285750" indent="-285750">
              <a:buFont typeface="Arial" panose="020B0604020202020204" pitchFamily="34" charset="0"/>
              <a:buChar char="•"/>
            </a:pPr>
            <a:r>
              <a:rPr lang="en-US" sz="2400" dirty="0" smtClean="0"/>
              <a:t>Cities with a large size population</a:t>
            </a:r>
          </a:p>
          <a:p>
            <a:pPr marL="285750" indent="-285750">
              <a:buFont typeface="Arial" panose="020B0604020202020204" pitchFamily="34" charset="0"/>
              <a:buChar char="•"/>
            </a:pPr>
            <a:r>
              <a:rPr lang="en-US" sz="2400" dirty="0" smtClean="0"/>
              <a:t>Access to the highest potential for biomass development</a:t>
            </a:r>
          </a:p>
          <a:p>
            <a:pPr marL="285750" indent="-285750">
              <a:buFont typeface="Arial" panose="020B0604020202020204" pitchFamily="34" charset="0"/>
              <a:buChar char="•"/>
            </a:pPr>
            <a:r>
              <a:rPr lang="en-US" sz="2400" dirty="0" smtClean="0"/>
              <a:t>Infrastructure in place to transport harvested biomass</a:t>
            </a:r>
          </a:p>
        </p:txBody>
      </p:sp>
      <p:sp>
        <p:nvSpPr>
          <p:cNvPr id="3" name="TextBox 2"/>
          <p:cNvSpPr txBox="1"/>
          <p:nvPr/>
        </p:nvSpPr>
        <p:spPr>
          <a:xfrm>
            <a:off x="0" y="381000"/>
            <a:ext cx="9144000" cy="584775"/>
          </a:xfrm>
          <a:prstGeom prst="rect">
            <a:avLst/>
          </a:prstGeom>
          <a:noFill/>
        </p:spPr>
        <p:txBody>
          <a:bodyPr wrap="square" rtlCol="0">
            <a:spAutoFit/>
          </a:bodyPr>
          <a:lstStyle/>
          <a:p>
            <a:pPr algn="ctr"/>
            <a:r>
              <a:rPr lang="en-US" sz="3200" dirty="0" smtClean="0"/>
              <a:t>Project Goals</a:t>
            </a:r>
            <a:endParaRPr lang="en-US" sz="3200" dirty="0"/>
          </a:p>
        </p:txBody>
      </p:sp>
    </p:spTree>
    <p:extLst>
      <p:ext uri="{BB962C8B-B14F-4D97-AF65-F5344CB8AC3E}">
        <p14:creationId xmlns:p14="http://schemas.microsoft.com/office/powerpoint/2010/main" val="499116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33400"/>
            <a:ext cx="7086600" cy="369332"/>
          </a:xfrm>
          <a:prstGeom prst="rect">
            <a:avLst/>
          </a:prstGeom>
          <a:noFill/>
        </p:spPr>
        <p:txBody>
          <a:bodyPr wrap="square" rtlCol="0">
            <a:spAutoFit/>
          </a:bodyPr>
          <a:lstStyle/>
          <a:p>
            <a:pPr algn="ctr"/>
            <a:r>
              <a:rPr lang="en-US" dirty="0" smtClean="0"/>
              <a:t>What is Biomass</a:t>
            </a:r>
            <a:endParaRPr lang="en-US" dirty="0"/>
          </a:p>
        </p:txBody>
      </p:sp>
      <p:sp>
        <p:nvSpPr>
          <p:cNvPr id="5" name="TextBox 4"/>
          <p:cNvSpPr txBox="1"/>
          <p:nvPr/>
        </p:nvSpPr>
        <p:spPr>
          <a:xfrm>
            <a:off x="914400" y="1143000"/>
            <a:ext cx="7543800" cy="175432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Biomass is any plant life which can be harvested for energy purposes which is also renewable</a:t>
            </a:r>
          </a:p>
          <a:p>
            <a:pPr marL="342900" indent="-342900">
              <a:buFont typeface="Arial" panose="020B0604020202020204" pitchFamily="34" charset="0"/>
              <a:buChar char="•"/>
            </a:pPr>
            <a:r>
              <a:rPr lang="en-US" dirty="0" smtClean="0"/>
              <a:t>Data includes hardwoods and softwoods in the state of Alabama</a:t>
            </a:r>
          </a:p>
          <a:p>
            <a:pPr marL="342900" indent="-342900">
              <a:buFont typeface="Arial" panose="020B0604020202020204" pitchFamily="34" charset="0"/>
              <a:buChar char="•"/>
            </a:pPr>
            <a:r>
              <a:rPr lang="en-US" dirty="0" smtClean="0"/>
              <a:t>Highly desired in the field of energy for both burning in energy plants as well as possible conversion to gasoline</a:t>
            </a:r>
          </a:p>
          <a:p>
            <a:pPr marL="342900" indent="-342900">
              <a:buFont typeface="Arial" panose="020B0604020202020204" pitchFamily="34" charset="0"/>
              <a:buChar char="•"/>
            </a:pPr>
            <a:r>
              <a:rPr lang="en-US" dirty="0" smtClean="0"/>
              <a:t>Counts as a “green” source because of its renewability</a:t>
            </a:r>
            <a:endParaRPr lang="en-US" dirty="0"/>
          </a:p>
        </p:txBody>
      </p:sp>
    </p:spTree>
    <p:extLst>
      <p:ext uri="{BB962C8B-B14F-4D97-AF65-F5344CB8AC3E}">
        <p14:creationId xmlns:p14="http://schemas.microsoft.com/office/powerpoint/2010/main" val="415348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59620"/>
            <a:ext cx="2057401" cy="369332"/>
          </a:xfrm>
          <a:prstGeom prst="rect">
            <a:avLst/>
          </a:prstGeom>
          <a:noFill/>
        </p:spPr>
        <p:txBody>
          <a:bodyPr wrap="square" rtlCol="0">
            <a:spAutoFit/>
          </a:bodyPr>
          <a:lstStyle/>
          <a:p>
            <a:r>
              <a:rPr lang="en-US" dirty="0" smtClean="0"/>
              <a:t>A Brief Overview</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23" y="766674"/>
            <a:ext cx="3981377" cy="5152369"/>
          </a:xfrm>
          <a:prstGeom prst="rect">
            <a:avLst/>
          </a:prstGeom>
        </p:spPr>
      </p:pic>
      <p:sp>
        <p:nvSpPr>
          <p:cNvPr id="5" name="TextBox 4"/>
          <p:cNvSpPr txBox="1"/>
          <p:nvPr/>
        </p:nvSpPr>
        <p:spPr>
          <a:xfrm>
            <a:off x="952500" y="6038164"/>
            <a:ext cx="3505200" cy="646331"/>
          </a:xfrm>
          <a:prstGeom prst="rect">
            <a:avLst/>
          </a:prstGeom>
          <a:noFill/>
        </p:spPr>
        <p:txBody>
          <a:bodyPr wrap="square" rtlCol="0">
            <a:spAutoFit/>
          </a:bodyPr>
          <a:lstStyle/>
          <a:p>
            <a:r>
              <a:rPr lang="en-US" dirty="0" smtClean="0"/>
              <a:t>Map of the cities and major roads in Alabama</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599" y="228600"/>
            <a:ext cx="2286001" cy="295835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3505200"/>
            <a:ext cx="2286000" cy="3085399"/>
          </a:xfrm>
          <a:prstGeom prst="rect">
            <a:avLst/>
          </a:prstGeom>
        </p:spPr>
      </p:pic>
    </p:spTree>
    <p:extLst>
      <p:ext uri="{BB962C8B-B14F-4D97-AF65-F5344CB8AC3E}">
        <p14:creationId xmlns:p14="http://schemas.microsoft.com/office/powerpoint/2010/main" val="265872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369332"/>
          </a:xfrm>
          <a:prstGeom prst="rect">
            <a:avLst/>
          </a:prstGeom>
          <a:noFill/>
        </p:spPr>
        <p:txBody>
          <a:bodyPr wrap="square" rtlCol="0">
            <a:spAutoFit/>
          </a:bodyPr>
          <a:lstStyle/>
          <a:p>
            <a:pPr algn="ctr"/>
            <a:r>
              <a:rPr lang="en-US" dirty="0" smtClean="0"/>
              <a:t>Biomass availability rank</a:t>
            </a:r>
            <a:endParaRPr lang="en-US" dirty="0"/>
          </a:p>
        </p:txBody>
      </p:sp>
      <p:sp>
        <p:nvSpPr>
          <p:cNvPr id="4" name="TextBox 3"/>
          <p:cNvSpPr txBox="1"/>
          <p:nvPr/>
        </p:nvSpPr>
        <p:spPr>
          <a:xfrm>
            <a:off x="2810741" y="6287058"/>
            <a:ext cx="3733800" cy="646331"/>
          </a:xfrm>
          <a:prstGeom prst="rect">
            <a:avLst/>
          </a:prstGeom>
          <a:noFill/>
        </p:spPr>
        <p:txBody>
          <a:bodyPr wrap="square" rtlCol="0">
            <a:spAutoFit/>
          </a:bodyPr>
          <a:lstStyle/>
          <a:p>
            <a:pPr algn="ctr"/>
            <a:r>
              <a:rPr lang="en-US" dirty="0" smtClean="0"/>
              <a:t>Developed through reclassification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570" y="1019784"/>
            <a:ext cx="4097482" cy="5302623"/>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55132"/>
            <a:ext cx="4062995" cy="5231926"/>
          </a:xfrm>
          <a:prstGeom prst="rect">
            <a:avLst/>
          </a:prstGeom>
        </p:spPr>
      </p:pic>
    </p:spTree>
    <p:extLst>
      <p:ext uri="{BB962C8B-B14F-4D97-AF65-F5344CB8AC3E}">
        <p14:creationId xmlns:p14="http://schemas.microsoft.com/office/powerpoint/2010/main" val="3622611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 y="392668"/>
            <a:ext cx="9144000" cy="369332"/>
          </a:xfrm>
          <a:prstGeom prst="rect">
            <a:avLst/>
          </a:prstGeom>
          <a:noFill/>
        </p:spPr>
        <p:txBody>
          <a:bodyPr wrap="square" rtlCol="0">
            <a:spAutoFit/>
          </a:bodyPr>
          <a:lstStyle/>
          <a:p>
            <a:pPr algn="ctr"/>
            <a:r>
              <a:rPr lang="en-US" dirty="0" smtClean="0"/>
              <a:t>Infrastructure</a:t>
            </a:r>
            <a:endParaRPr lang="en-US" dirty="0"/>
          </a:p>
        </p:txBody>
      </p:sp>
      <p:sp>
        <p:nvSpPr>
          <p:cNvPr id="3" name="TextBox 2"/>
          <p:cNvSpPr txBox="1"/>
          <p:nvPr/>
        </p:nvSpPr>
        <p:spPr>
          <a:xfrm>
            <a:off x="990600" y="914400"/>
            <a:ext cx="2895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Infrastructure is needed to provide roads for transport for the biomass available spots to efficiently reach the best hubs of market</a:t>
            </a:r>
          </a:p>
          <a:p>
            <a:pPr marL="285750" indent="-285750">
              <a:buFont typeface="Arial" panose="020B0604020202020204" pitchFamily="34" charset="0"/>
              <a:buChar char="•"/>
            </a:pPr>
            <a:r>
              <a:rPr lang="en-US" dirty="0" smtClean="0"/>
              <a:t>The map on the right is an example of a buffer placed to delineate the areas of harvest available within 20 miles of interstates which are the fastest way to transport biomass product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62000"/>
            <a:ext cx="4443845" cy="5750858"/>
          </a:xfrm>
          <a:prstGeom prst="rect">
            <a:avLst/>
          </a:prstGeom>
        </p:spPr>
      </p:pic>
    </p:spTree>
    <p:extLst>
      <p:ext uri="{BB962C8B-B14F-4D97-AF65-F5344CB8AC3E}">
        <p14:creationId xmlns:p14="http://schemas.microsoft.com/office/powerpoint/2010/main" val="84139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369332"/>
          </a:xfrm>
          <a:prstGeom prst="rect">
            <a:avLst/>
          </a:prstGeom>
          <a:noFill/>
        </p:spPr>
        <p:txBody>
          <a:bodyPr wrap="square" rtlCol="0">
            <a:spAutoFit/>
          </a:bodyPr>
          <a:lstStyle/>
          <a:p>
            <a:pPr algn="ctr"/>
            <a:r>
              <a:rPr lang="en-US" dirty="0" smtClean="0"/>
              <a:t>Biomass Availability</a:t>
            </a:r>
            <a:endParaRPr lang="en-US" dirty="0"/>
          </a:p>
        </p:txBody>
      </p:sp>
      <p:sp>
        <p:nvSpPr>
          <p:cNvPr id="3" name="TextBox 2"/>
          <p:cNvSpPr txBox="1"/>
          <p:nvPr/>
        </p:nvSpPr>
        <p:spPr>
          <a:xfrm>
            <a:off x="914400" y="1219200"/>
            <a:ext cx="6629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Biomass is widely available in the state of Alabama</a:t>
            </a:r>
          </a:p>
          <a:p>
            <a:pPr marL="285750" indent="-285750">
              <a:buFont typeface="Arial" panose="020B0604020202020204" pitchFamily="34" charset="0"/>
              <a:buChar char="•"/>
            </a:pPr>
            <a:r>
              <a:rPr lang="en-US" dirty="0" smtClean="0"/>
              <a:t>The map provides an accurate ranking system based on the counties in the state of Alabama</a:t>
            </a:r>
          </a:p>
          <a:p>
            <a:pPr marL="285750" indent="-285750">
              <a:buFont typeface="Arial" panose="020B0604020202020204" pitchFamily="34" charset="0"/>
              <a:buChar char="•"/>
            </a:pPr>
            <a:r>
              <a:rPr lang="en-US" dirty="0" smtClean="0"/>
              <a:t>A reclassification of the hardwoods and softwoods totals was used to create a map ranking of the counties</a:t>
            </a:r>
            <a:endParaRPr lang="en-US" dirty="0"/>
          </a:p>
        </p:txBody>
      </p:sp>
    </p:spTree>
    <p:extLst>
      <p:ext uri="{BB962C8B-B14F-4D97-AF65-F5344CB8AC3E}">
        <p14:creationId xmlns:p14="http://schemas.microsoft.com/office/powerpoint/2010/main" val="3037347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369332"/>
          </a:xfrm>
          <a:prstGeom prst="rect">
            <a:avLst/>
          </a:prstGeom>
          <a:noFill/>
        </p:spPr>
        <p:txBody>
          <a:bodyPr wrap="square" rtlCol="0">
            <a:spAutoFit/>
          </a:bodyPr>
          <a:lstStyle/>
          <a:p>
            <a:pPr algn="ctr"/>
            <a:r>
              <a:rPr lang="en-US" dirty="0" smtClean="0"/>
              <a:t>City Population</a:t>
            </a:r>
            <a:endParaRPr lang="en-US" dirty="0"/>
          </a:p>
        </p:txBody>
      </p:sp>
      <p:sp>
        <p:nvSpPr>
          <p:cNvPr id="3" name="TextBox 2"/>
          <p:cNvSpPr txBox="1"/>
          <p:nvPr/>
        </p:nvSpPr>
        <p:spPr>
          <a:xfrm>
            <a:off x="914400" y="838200"/>
            <a:ext cx="73152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Population size of cities and towns are vital for correct analysis</a:t>
            </a:r>
          </a:p>
          <a:p>
            <a:pPr marL="285750" indent="-285750">
              <a:buFont typeface="Arial" panose="020B0604020202020204" pitchFamily="34" charset="0"/>
              <a:buChar char="•"/>
            </a:pPr>
            <a:r>
              <a:rPr lang="en-US" dirty="0" smtClean="0"/>
              <a:t>Job openings would become available from the correct formula of high biomass availability, followed by high population with land to develop on, as well as good access to interstates most of all</a:t>
            </a:r>
          </a:p>
          <a:p>
            <a:pPr marL="285750" indent="-285750">
              <a:buFont typeface="Arial" panose="020B0604020202020204" pitchFamily="34" charset="0"/>
              <a:buChar char="•"/>
            </a:pPr>
            <a:r>
              <a:rPr lang="en-US" dirty="0" smtClean="0"/>
              <a:t>Conjecture can only be provided on the actual possible of development in the near future</a:t>
            </a:r>
          </a:p>
          <a:p>
            <a:pPr marL="285750" indent="-285750">
              <a:buFont typeface="Arial" panose="020B0604020202020204" pitchFamily="34" charset="0"/>
              <a:buChar char="•"/>
            </a:pPr>
            <a:r>
              <a:rPr lang="en-US" dirty="0" smtClean="0"/>
              <a:t>The bigger markets are concentrated in Birmingham, Mobile, Montgomery, and Huntsville as the cities with the largest populations in Alabama</a:t>
            </a:r>
          </a:p>
          <a:p>
            <a:pPr marL="285750" indent="-285750">
              <a:buFont typeface="Arial" panose="020B0604020202020204" pitchFamily="34" charset="0"/>
              <a:buChar char="•"/>
            </a:pPr>
            <a:r>
              <a:rPr lang="en-US" dirty="0" smtClean="0"/>
              <a:t>They would more be more of the selling point with some hybridization for possible development depending on the biomass harvest potential around some in the central part of the state</a:t>
            </a:r>
          </a:p>
          <a:p>
            <a:pPr marL="285750" indent="-285750">
              <a:buFont typeface="Arial" panose="020B0604020202020204" pitchFamily="34" charset="0"/>
              <a:buChar char="•"/>
            </a:pPr>
            <a:r>
              <a:rPr lang="en-US" dirty="0" smtClean="0"/>
              <a:t>Montgomery is in a very good area for development based off the 20 mile buffer zone</a:t>
            </a:r>
            <a:endParaRPr lang="en-US" dirty="0"/>
          </a:p>
        </p:txBody>
      </p:sp>
    </p:spTree>
    <p:extLst>
      <p:ext uri="{BB962C8B-B14F-4D97-AF65-F5344CB8AC3E}">
        <p14:creationId xmlns:p14="http://schemas.microsoft.com/office/powerpoint/2010/main" val="95761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609600"/>
            <a:ext cx="4173682" cy="5401235"/>
          </a:xfrm>
          <a:prstGeom prst="rect">
            <a:avLst/>
          </a:prstGeom>
        </p:spPr>
      </p:pic>
      <p:sp>
        <p:nvSpPr>
          <p:cNvPr id="3" name="TextBox 2"/>
          <p:cNvSpPr txBox="1"/>
          <p:nvPr/>
        </p:nvSpPr>
        <p:spPr>
          <a:xfrm>
            <a:off x="762000" y="609600"/>
            <a:ext cx="3200400" cy="2585323"/>
          </a:xfrm>
          <a:prstGeom prst="rect">
            <a:avLst/>
          </a:prstGeom>
          <a:noFill/>
        </p:spPr>
        <p:txBody>
          <a:bodyPr wrap="square" rtlCol="0">
            <a:spAutoFit/>
          </a:bodyPr>
          <a:lstStyle/>
          <a:p>
            <a:r>
              <a:rPr lang="en-US" dirty="0" smtClean="0"/>
              <a:t>A proportional symbol map to provide an easy reference for city populations on a scale along with the base map to compare best places of development with both good populations and high potential for biomass harvest</a:t>
            </a:r>
            <a:endParaRPr lang="en-US" dirty="0"/>
          </a:p>
        </p:txBody>
      </p:sp>
    </p:spTree>
    <p:extLst>
      <p:ext uri="{BB962C8B-B14F-4D97-AF65-F5344CB8AC3E}">
        <p14:creationId xmlns:p14="http://schemas.microsoft.com/office/powerpoint/2010/main" val="3211128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409</TotalTime>
  <Words>798</Words>
  <Application>Microsoft Office PowerPoint</Application>
  <PresentationFormat>On-screen Show (4:3)</PresentationFormat>
  <Paragraphs>64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Rockwell</vt:lpstr>
      <vt:lpstr>Damask</vt:lpstr>
      <vt:lpstr>Brandon Patterson Term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Brandon Patterson Term Project</dc:title>
  <dc:creator>Brandon Patterson</dc:creator>
  <cp:lastModifiedBy>Brandon Patterson</cp:lastModifiedBy>
  <cp:revision>36</cp:revision>
  <dcterms:created xsi:type="dcterms:W3CDTF">2006-08-16T00:00:00Z</dcterms:created>
  <dcterms:modified xsi:type="dcterms:W3CDTF">2015-05-01T13:33:58Z</dcterms:modified>
</cp:coreProperties>
</file>